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84" r:id="rId5"/>
    <p:sldId id="259" r:id="rId6"/>
    <p:sldId id="260" r:id="rId7"/>
    <p:sldId id="264" r:id="rId8"/>
    <p:sldId id="265" r:id="rId9"/>
    <p:sldId id="266" r:id="rId10"/>
    <p:sldId id="285" r:id="rId11"/>
    <p:sldId id="286" r:id="rId12"/>
    <p:sldId id="267" r:id="rId13"/>
    <p:sldId id="262" r:id="rId14"/>
    <p:sldId id="261" r:id="rId15"/>
    <p:sldId id="290" r:id="rId16"/>
    <p:sldId id="263" r:id="rId17"/>
    <p:sldId id="281" r:id="rId18"/>
    <p:sldId id="268" r:id="rId19"/>
    <p:sldId id="287" r:id="rId20"/>
    <p:sldId id="269" r:id="rId21"/>
    <p:sldId id="270" r:id="rId22"/>
    <p:sldId id="271" r:id="rId23"/>
    <p:sldId id="272" r:id="rId24"/>
    <p:sldId id="273" r:id="rId25"/>
    <p:sldId id="274" r:id="rId26"/>
    <p:sldId id="282" r:id="rId27"/>
    <p:sldId id="283" r:id="rId28"/>
    <p:sldId id="275" r:id="rId29"/>
    <p:sldId id="276" r:id="rId30"/>
    <p:sldId id="279" r:id="rId31"/>
    <p:sldId id="277" r:id="rId32"/>
    <p:sldId id="278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D042D-863C-48B3-A8FD-A664C30E28BB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8E4C-8121-4E13-BA6B-EE096464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0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8E4C-8121-4E13-BA6B-EE096464FB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8E4C-8121-4E13-BA6B-EE096464FB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5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8E4C-8121-4E13-BA6B-EE096464FB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6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3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4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F1FB-9DBB-4553-8835-DA7A682AFA2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0B24-E617-4B12-B077-870BE1B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The Urinary System</a:t>
            </a:r>
            <a:endParaRPr lang="en-US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295400" y="2362200"/>
            <a:ext cx="6400800" cy="1752600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By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Dr. Alia Mohammed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77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Medullary ray: </a:t>
            </a:r>
            <a:r>
              <a:rPr lang="en-US" sz="2400" dirty="0" smtClean="0"/>
              <a:t>Striations extend from the medulla into the cortex, represent straight segments of the renal tubules + cortical collecting ducts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49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4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Renal columns: </a:t>
            </a:r>
            <a:r>
              <a:rPr lang="en-US" sz="2800" dirty="0"/>
              <a:t>E</a:t>
            </a:r>
            <a:r>
              <a:rPr lang="en-US" sz="2800" dirty="0" smtClean="0"/>
              <a:t>xtension from cortex into the medulla between the medullary pyramids  </a:t>
            </a:r>
            <a:endParaRPr lang="en-US" sz="28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3001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Renal lobe: </a:t>
            </a:r>
            <a:r>
              <a:rPr lang="en-US" dirty="0" smtClean="0"/>
              <a:t>Medullary pyramid + mass of cortical tissues surrounding it at the base and sides 1\2 of adjacent renal columns. 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Renal lobule: </a:t>
            </a:r>
            <a:r>
              <a:rPr lang="en-US" dirty="0" smtClean="0"/>
              <a:t>Medullary ray + mass of </a:t>
            </a:r>
            <a:r>
              <a:rPr lang="en-US" dirty="0" err="1" smtClean="0"/>
              <a:t>cotical</a:t>
            </a:r>
            <a:r>
              <a:rPr lang="en-US" dirty="0" smtClean="0"/>
              <a:t> tissues surrounding it.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0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524000"/>
            <a:ext cx="700722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قوس ممتلئ 3"/>
          <p:cNvSpPr/>
          <p:nvPr/>
        </p:nvSpPr>
        <p:spPr>
          <a:xfrm rot="1905996">
            <a:off x="4501254" y="2420406"/>
            <a:ext cx="966605" cy="585240"/>
          </a:xfrm>
          <a:prstGeom prst="blockArc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166">
            <a:off x="5661742" y="3607354"/>
            <a:ext cx="8842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سهم للأسفل 4"/>
          <p:cNvSpPr/>
          <p:nvPr/>
        </p:nvSpPr>
        <p:spPr>
          <a:xfrm rot="3576050">
            <a:off x="5604055" y="3171007"/>
            <a:ext cx="169322" cy="7231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3101">
            <a:off x="4035257" y="2346311"/>
            <a:ext cx="682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3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449708"/>
              </p:ext>
            </p:extLst>
          </p:nvPr>
        </p:nvGraphicFramePr>
        <p:xfrm>
          <a:off x="0" y="76201"/>
          <a:ext cx="9067800" cy="6671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733800"/>
                <a:gridCol w="3352800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Histological structure of kidney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Cortex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Medulla</a:t>
                      </a:r>
                      <a:endParaRPr lang="en-US" dirty="0"/>
                    </a:p>
                  </a:txBody>
                  <a:tcPr/>
                </a:tc>
              </a:tr>
              <a:tr h="1954530">
                <a:tc>
                  <a:txBody>
                    <a:bodyPr/>
                    <a:lstStyle/>
                    <a:p>
                      <a:r>
                        <a:rPr lang="en-US" dirty="0" smtClean="0"/>
                        <a:t>1- Appearance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 smtClean="0"/>
                        <a:t> It is the dark layer.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 smtClean="0"/>
                        <a:t> It has a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granular appearance </a:t>
                      </a:r>
                      <a:r>
                        <a:rPr lang="en-US" sz="1600" dirty="0" smtClean="0"/>
                        <a:t>duo to presence of the renal corpuscles and the convoluted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renal tubules.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 It is the pale inner layer.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 It has a striated appearance duo to the longitudinally arranged</a:t>
                      </a:r>
                      <a:r>
                        <a:rPr lang="ar-IQ" baseline="0" dirty="0" smtClean="0"/>
                        <a:t> </a:t>
                      </a:r>
                      <a:r>
                        <a:rPr lang="en-US" baseline="0" dirty="0" smtClean="0"/>
                        <a:t>straight renal tubules, collecting ducts and the surrounding vessels.  </a:t>
                      </a:r>
                      <a:endParaRPr lang="en-US" dirty="0"/>
                    </a:p>
                  </a:txBody>
                  <a:tcPr/>
                </a:tc>
              </a:tr>
              <a:tr h="3497580">
                <a:tc>
                  <a:txBody>
                    <a:bodyPr/>
                    <a:lstStyle/>
                    <a:p>
                      <a:r>
                        <a:rPr lang="en-US" dirty="0" smtClean="0"/>
                        <a:t>2-</a:t>
                      </a:r>
                      <a:r>
                        <a:rPr lang="en-US" baseline="0" dirty="0" smtClean="0"/>
                        <a:t> Contents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en-US" dirty="0" smtClean="0"/>
                        <a:t>8-12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renal pyramids.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 Their bases: form the </a:t>
                      </a:r>
                      <a:r>
                        <a:rPr lang="en-US" baseline="0" dirty="0" err="1" smtClean="0"/>
                        <a:t>cortico</a:t>
                      </a:r>
                      <a:r>
                        <a:rPr lang="en-US" baseline="0" dirty="0" smtClean="0"/>
                        <a:t> medullary junction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 Their apices (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the renal papillae</a:t>
                      </a:r>
                      <a:r>
                        <a:rPr lang="en-US" baseline="0" dirty="0" smtClean="0"/>
                        <a:t>) protrude into the minor calyces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The tip of the papilla is performed by the opening of the papillary ducts of </a:t>
                      </a:r>
                      <a:r>
                        <a:rPr lang="en-US" baseline="0" dirty="0" err="1" smtClean="0"/>
                        <a:t>Billini</a:t>
                      </a:r>
                      <a:r>
                        <a:rPr lang="en-US" baseline="0" dirty="0" smtClean="0"/>
                        <a:t> and so, it called 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the area </a:t>
                      </a:r>
                      <a:r>
                        <a:rPr lang="en-US" b="1" baseline="0" dirty="0" err="1" smtClean="0">
                          <a:solidFill>
                            <a:srgbClr val="FF0000"/>
                          </a:solidFill>
                        </a:rPr>
                        <a:t>cribrosa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36926"/>
            <a:ext cx="3124200" cy="329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Uriniferous</a:t>
            </a:r>
            <a:r>
              <a:rPr lang="en-US" dirty="0" smtClean="0"/>
              <a:t> tubule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800" y="1600201"/>
            <a:ext cx="5562600" cy="3962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formed: 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nephron: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of: 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corpuscle.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Proximal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tubule ( PCT). 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Loop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Henle.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Distal  convoluted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tubule (DCT).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tubule.</a:t>
            </a: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collecting duct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alzumorda\Downloads\Nephron_hist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33500"/>
            <a:ext cx="3276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13479" r="17581" b="8695"/>
          <a:stretch/>
        </p:blipFill>
        <p:spPr bwMode="auto">
          <a:xfrm>
            <a:off x="304800" y="457200"/>
            <a:ext cx="840850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78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Nephron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The renal corpuscles (</a:t>
            </a:r>
            <a:r>
              <a:rPr lang="en-US" b="1" dirty="0" err="1" smtClean="0">
                <a:solidFill>
                  <a:srgbClr val="FF0000"/>
                </a:solidFill>
              </a:rPr>
              <a:t>Malpigian</a:t>
            </a:r>
            <a:r>
              <a:rPr lang="en-US" b="1" dirty="0" smtClean="0">
                <a:solidFill>
                  <a:srgbClr val="FF0000"/>
                </a:solidFill>
              </a:rPr>
              <a:t> corpuscle):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It has two poles: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1- Vascular Pole: </a:t>
            </a:r>
            <a:r>
              <a:rPr lang="en-US" sz="2400" dirty="0" smtClean="0"/>
              <a:t>Where the afferent </a:t>
            </a:r>
          </a:p>
          <a:p>
            <a:pPr marL="0" indent="0">
              <a:buNone/>
            </a:pPr>
            <a:r>
              <a:rPr lang="en-US" sz="2400" dirty="0" smtClean="0"/>
              <a:t>Arteriole enters and an efferent </a:t>
            </a:r>
          </a:p>
          <a:p>
            <a:pPr marL="0" indent="0">
              <a:buNone/>
            </a:pPr>
            <a:r>
              <a:rPr lang="en-US" sz="2400" dirty="0" smtClean="0"/>
              <a:t>Arteriole leaves the glomerulus.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2- Urinary pole:  </a:t>
            </a:r>
            <a:r>
              <a:rPr lang="en-US" sz="2400" dirty="0" smtClean="0"/>
              <a:t>Where the proximal </a:t>
            </a:r>
          </a:p>
          <a:p>
            <a:pPr marL="0" indent="0">
              <a:buNone/>
            </a:pPr>
            <a:r>
              <a:rPr lang="en-US" sz="2400" dirty="0" smtClean="0"/>
              <a:t>Convoluted tubule begins.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7487" l="250" r="100000">
                        <a14:foregroundMark x1="87375" y1="19841" x2="60625" y2="18254"/>
                        <a14:foregroundMark x1="87625" y1="21693" x2="90375" y2="19444"/>
                        <a14:foregroundMark x1="90250" y1="22222" x2="61125" y2="20767"/>
                        <a14:foregroundMark x1="61750" y1="21296" x2="83500" y2="22884"/>
                        <a14:foregroundMark x1="90000" y1="22222" x2="93000" y2="23942"/>
                        <a14:foregroundMark x1="83500" y1="25397" x2="92000" y2="21429"/>
                        <a14:foregroundMark x1="62000" y1="22354" x2="83875" y2="24471"/>
                        <a14:foregroundMark x1="24125" y1="17063" x2="5000" y2="15079"/>
                        <a14:foregroundMark x1="11750" y1="11376" x2="27625" y2="10847"/>
                        <a14:foregroundMark x1="25000" y1="19180" x2="26125" y2="7672"/>
                        <a14:foregroundMark x1="10000" y1="13624" x2="13750" y2="29497"/>
                        <a14:foregroundMark x1="11250" y1="21296" x2="26750" y2="15741"/>
                        <a14:foregroundMark x1="48750" y1="6481" x2="86500" y2="7143"/>
                        <a14:foregroundMark x1="84125" y1="4233" x2="47625" y2="3571"/>
                        <a14:foregroundMark x1="50875" y1="8598" x2="81125" y2="9788"/>
                        <a14:foregroundMark x1="69375" y1="31878" x2="69375" y2="31878"/>
                        <a14:foregroundMark x1="27625" y1="22884" x2="27625" y2="22884"/>
                        <a14:foregroundMark x1="29750" y1="22884" x2="29750" y2="22884"/>
                        <a14:foregroundMark x1="11500" y1="69312" x2="11500" y2="69312"/>
                        <a14:foregroundMark x1="7625" y1="69048" x2="17625" y2="73280"/>
                        <a14:foregroundMark x1="15375" y1="67460" x2="21500" y2="62831"/>
                        <a14:foregroundMark x1="9375" y1="67196" x2="21250" y2="61905"/>
                        <a14:foregroundMark x1="16125" y1="71561" x2="23500" y2="68915"/>
                        <a14:foregroundMark x1="8500" y1="66799" x2="20875" y2="60582"/>
                        <a14:foregroundMark x1="8250" y1="71164" x2="14375" y2="76455"/>
                        <a14:foregroundMark x1="5625" y1="68386" x2="11125" y2="74339"/>
                        <a14:foregroundMark x1="7375" y1="67725" x2="14375" y2="59392"/>
                        <a14:foregroundMark x1="37000" y1="75794" x2="37000" y2="75794"/>
                        <a14:foregroundMark x1="52000" y1="57804" x2="52000" y2="57804"/>
                        <a14:foregroundMark x1="20625" y1="87698" x2="20625" y2="87698"/>
                        <a14:foregroundMark x1="33500" y1="82011" x2="13875" y2="81746"/>
                        <a14:foregroundMark x1="17000" y1="82672" x2="30000" y2="87037"/>
                        <a14:foregroundMark x1="67000" y1="84921" x2="67000" y2="84921"/>
                        <a14:foregroundMark x1="64750" y1="87037" x2="59125" y2="97619"/>
                        <a14:foregroundMark x1="58750" y1="89286" x2="77000" y2="81746"/>
                        <a14:foregroundMark x1="59625" y1="82407" x2="77000" y2="83333"/>
                        <a14:foregroundMark x1="58875" y1="86508" x2="75875" y2="89153"/>
                        <a14:foregroundMark x1="69625" y1="30159" x2="74625" y2="19577"/>
                        <a14:foregroundMark x1="64125" y1="24206" x2="63750" y2="30026"/>
                        <a14:foregroundMark x1="59375" y1="24868" x2="57875" y2="25794"/>
                        <a14:foregroundMark x1="60875" y1="19444" x2="49625" y2="19577"/>
                        <a14:foregroundMark x1="15250" y1="21296" x2="20375" y2="27249"/>
                        <a14:foregroundMark x1="15250" y1="83598" x2="16125" y2="92725"/>
                        <a14:foregroundMark x1="16250" y1="89153" x2="28250" y2="87302"/>
                        <a14:foregroundMark x1="27000" y1="83995" x2="27000" y2="83995"/>
                        <a14:foregroundMark x1="13750" y1="80556" x2="31125" y2="78968"/>
                        <a14:foregroundMark x1="15000" y1="60053" x2="250" y2="59392"/>
                        <a14:foregroundMark x1="12000" y1="74603" x2="2000" y2="72090"/>
                        <a14:foregroundMark x1="64125" y1="92593" x2="84625" y2="91667"/>
                        <a14:foregroundMark x1="77375" y1="83995" x2="77375" y2="94577"/>
                        <a14:foregroundMark x1="24625" y1="20370" x2="24625" y2="20370"/>
                        <a14:foregroundMark x1="24625" y1="20370" x2="33750" y2="23016"/>
                        <a14:foregroundMark x1="59625" y1="82407" x2="54125" y2="83333"/>
                        <a14:foregroundMark x1="56125" y1="82407" x2="59750" y2="94444"/>
                        <a14:foregroundMark x1="60375" y1="95370" x2="50625" y2="94180"/>
                        <a14:foregroundMark x1="62625" y1="93254" x2="72625" y2="92989"/>
                        <a14:foregroundMark x1="77125" y1="95767" x2="59750" y2="94180"/>
                        <a14:foregroundMark x1="46125" y1="64286" x2="46125" y2="64286"/>
                        <a14:foregroundMark x1="50375" y1="59921" x2="37000" y2="75265"/>
                        <a14:foregroundMark x1="34750" y1="76455" x2="31750" y2="81481"/>
                        <a14:foregroundMark x1="4625" y1="74868" x2="9375" y2="79894"/>
                        <a14:foregroundMark x1="46500" y1="6085" x2="48750" y2="14286"/>
                        <a14:foregroundMark x1="12000" y1="12302" x2="12000" y2="12302"/>
                        <a14:foregroundMark x1="13000" y1="14550" x2="13000" y2="14550"/>
                        <a14:foregroundMark x1="57000" y1="86376" x2="46125" y2="88624"/>
                        <a14:foregroundMark x1="61500" y1="18254" x2="61500" y2="18254"/>
                        <a14:backgroundMark x1="37875" y1="89153" x2="37875" y2="89153"/>
                        <a14:backgroundMark x1="34375" y1="94180" x2="34375" y2="94180"/>
                        <a14:backgroundMark x1="86500" y1="40344" x2="86500" y2="40344"/>
                        <a14:backgroundMark x1="83500" y1="44048" x2="83500" y2="44048"/>
                        <a14:backgroundMark x1="80625" y1="43783" x2="80625" y2="43783"/>
                        <a14:backgroundMark x1="20250" y1="26587" x2="20250" y2="26587"/>
                        <a14:backgroundMark x1="16250" y1="28836" x2="16250" y2="28836"/>
                        <a14:backgroundMark x1="27625" y1="15741" x2="27625" y2="15741"/>
                        <a14:backgroundMark x1="46500" y1="82011" x2="46500" y2="82011"/>
                        <a14:backgroundMark x1="49750" y1="5556" x2="84125" y2="3968"/>
                        <a14:backgroundMark x1="81500" y1="10450" x2="76250" y2="7937"/>
                        <a14:backgroundMark x1="76250" y1="7937" x2="48875" y2="7672"/>
                        <a14:backgroundMark x1="68875" y1="7407" x2="68875" y2="7407"/>
                        <a14:backgroundMark x1="66500" y1="5423" x2="66500" y2="5423"/>
                        <a14:backgroundMark x1="66125" y1="3968" x2="66125" y2="3968"/>
                        <a14:backgroundMark x1="66125" y1="10714" x2="66125" y2="10714"/>
                        <a14:backgroundMark x1="79750" y1="9259" x2="79750" y2="9259"/>
                        <a14:backgroundMark x1="45375" y1="3042" x2="85625" y2="9788"/>
                        <a14:backgroundMark x1="84375" y1="7011" x2="52875" y2="3571"/>
                        <a14:backgroundMark x1="64625" y1="10185" x2="84625" y2="6481"/>
                        <a14:backgroundMark x1="80375" y1="10847" x2="80375" y2="10847"/>
                        <a14:backgroundMark x1="79750" y1="10450" x2="79750" y2="10450"/>
                        <a14:backgroundMark x1="82875" y1="5423" x2="82875" y2="5423"/>
                        <a14:backgroundMark x1="83750" y1="8598" x2="83750" y2="8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3657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Nephron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The renal corpuscles (</a:t>
            </a:r>
            <a:r>
              <a:rPr lang="en-US" b="1" dirty="0" err="1" smtClean="0">
                <a:solidFill>
                  <a:srgbClr val="FF0000"/>
                </a:solidFill>
              </a:rPr>
              <a:t>Malpigian</a:t>
            </a:r>
            <a:r>
              <a:rPr lang="en-US" b="1" dirty="0" smtClean="0">
                <a:solidFill>
                  <a:srgbClr val="FF0000"/>
                </a:solidFill>
              </a:rPr>
              <a:t> corpuscle):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A- Bowman's capsule </a:t>
            </a:r>
          </a:p>
          <a:p>
            <a:pPr marL="0" indent="0">
              <a:buNone/>
            </a:pPr>
            <a:r>
              <a:rPr lang="en-US" dirty="0" smtClean="0"/>
              <a:t>Has tow layers </a:t>
            </a:r>
          </a:p>
          <a:p>
            <a:pPr marL="0" indent="0">
              <a:buNone/>
            </a:pPr>
            <a:r>
              <a:rPr lang="en-US" sz="2400" dirty="0" smtClean="0"/>
              <a:t>1-</a:t>
            </a:r>
            <a:r>
              <a:rPr lang="en-US" dirty="0" smtClean="0"/>
              <a:t> </a:t>
            </a:r>
            <a:r>
              <a:rPr lang="en-US" sz="2400" dirty="0" smtClean="0"/>
              <a:t>Outer parietal layer(capsular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Simple squamous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2- Inner visceral layer (glomerular </a:t>
            </a:r>
            <a:r>
              <a:rPr lang="en-US" sz="2400" dirty="0" err="1" smtClean="0"/>
              <a:t>epith</a:t>
            </a:r>
            <a:r>
              <a:rPr lang="en-US" sz="2400" dirty="0" smtClean="0"/>
              <a:t>): Podocytes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7487" l="250" r="100000">
                        <a14:foregroundMark x1="87375" y1="19841" x2="60625" y2="18254"/>
                        <a14:foregroundMark x1="87625" y1="21693" x2="90375" y2="19444"/>
                        <a14:foregroundMark x1="90250" y1="22222" x2="61125" y2="20767"/>
                        <a14:foregroundMark x1="61750" y1="21296" x2="83500" y2="22884"/>
                        <a14:foregroundMark x1="90000" y1="22222" x2="93000" y2="23942"/>
                        <a14:foregroundMark x1="83500" y1="25397" x2="92000" y2="21429"/>
                        <a14:foregroundMark x1="62000" y1="22354" x2="83875" y2="24471"/>
                        <a14:foregroundMark x1="24125" y1="17063" x2="5000" y2="15079"/>
                        <a14:foregroundMark x1="11750" y1="11376" x2="27625" y2="10847"/>
                        <a14:foregroundMark x1="25000" y1="19180" x2="26125" y2="7672"/>
                        <a14:foregroundMark x1="10000" y1="13624" x2="13750" y2="29497"/>
                        <a14:foregroundMark x1="11250" y1="21296" x2="26750" y2="15741"/>
                        <a14:foregroundMark x1="48750" y1="6481" x2="86500" y2="7143"/>
                        <a14:foregroundMark x1="84125" y1="4233" x2="47625" y2="3571"/>
                        <a14:foregroundMark x1="50875" y1="8598" x2="81125" y2="9788"/>
                        <a14:foregroundMark x1="69375" y1="31878" x2="69375" y2="31878"/>
                        <a14:foregroundMark x1="27625" y1="22884" x2="27625" y2="22884"/>
                        <a14:foregroundMark x1="29750" y1="22884" x2="29750" y2="22884"/>
                        <a14:foregroundMark x1="11500" y1="69312" x2="11500" y2="69312"/>
                        <a14:foregroundMark x1="7625" y1="69048" x2="17625" y2="73280"/>
                        <a14:foregroundMark x1="15375" y1="67460" x2="21500" y2="62831"/>
                        <a14:foregroundMark x1="9375" y1="67196" x2="21250" y2="61905"/>
                        <a14:foregroundMark x1="16125" y1="71561" x2="23500" y2="68915"/>
                        <a14:foregroundMark x1="8500" y1="66799" x2="20875" y2="60582"/>
                        <a14:foregroundMark x1="8250" y1="71164" x2="14375" y2="76455"/>
                        <a14:foregroundMark x1="5625" y1="68386" x2="11125" y2="74339"/>
                        <a14:foregroundMark x1="7375" y1="67725" x2="14375" y2="59392"/>
                        <a14:foregroundMark x1="37000" y1="75794" x2="37000" y2="75794"/>
                        <a14:foregroundMark x1="52000" y1="57804" x2="52000" y2="57804"/>
                        <a14:foregroundMark x1="20625" y1="87698" x2="20625" y2="87698"/>
                        <a14:foregroundMark x1="33500" y1="82011" x2="13875" y2="81746"/>
                        <a14:foregroundMark x1="17000" y1="82672" x2="30000" y2="87037"/>
                        <a14:foregroundMark x1="67000" y1="84921" x2="67000" y2="84921"/>
                        <a14:foregroundMark x1="64750" y1="87037" x2="59125" y2="97619"/>
                        <a14:foregroundMark x1="58750" y1="89286" x2="77000" y2="81746"/>
                        <a14:foregroundMark x1="59625" y1="82407" x2="77000" y2="83333"/>
                        <a14:foregroundMark x1="58875" y1="86508" x2="75875" y2="89153"/>
                        <a14:foregroundMark x1="69625" y1="30159" x2="74625" y2="19577"/>
                        <a14:foregroundMark x1="64125" y1="24206" x2="63750" y2="30026"/>
                        <a14:foregroundMark x1="59375" y1="24868" x2="57875" y2="25794"/>
                        <a14:foregroundMark x1="60875" y1="19444" x2="49625" y2="19577"/>
                        <a14:foregroundMark x1="15250" y1="21296" x2="20375" y2="27249"/>
                        <a14:foregroundMark x1="15250" y1="83598" x2="16125" y2="92725"/>
                        <a14:foregroundMark x1="16250" y1="89153" x2="28250" y2="87302"/>
                        <a14:foregroundMark x1="27000" y1="83995" x2="27000" y2="83995"/>
                        <a14:foregroundMark x1="13750" y1="80556" x2="31125" y2="78968"/>
                        <a14:foregroundMark x1="15000" y1="60053" x2="250" y2="59392"/>
                        <a14:foregroundMark x1="12000" y1="74603" x2="2000" y2="72090"/>
                        <a14:foregroundMark x1="64125" y1="92593" x2="84625" y2="91667"/>
                        <a14:foregroundMark x1="77375" y1="83995" x2="77375" y2="94577"/>
                        <a14:foregroundMark x1="24625" y1="20370" x2="24625" y2="20370"/>
                        <a14:foregroundMark x1="24625" y1="20370" x2="33750" y2="23016"/>
                        <a14:foregroundMark x1="59625" y1="82407" x2="54125" y2="83333"/>
                        <a14:foregroundMark x1="56125" y1="82407" x2="59750" y2="94444"/>
                        <a14:foregroundMark x1="60375" y1="95370" x2="50625" y2="94180"/>
                        <a14:foregroundMark x1="62625" y1="93254" x2="72625" y2="92989"/>
                        <a14:foregroundMark x1="77125" y1="95767" x2="59750" y2="94180"/>
                        <a14:foregroundMark x1="46125" y1="64286" x2="46125" y2="64286"/>
                        <a14:foregroundMark x1="50375" y1="59921" x2="37000" y2="75265"/>
                        <a14:foregroundMark x1="34750" y1="76455" x2="31750" y2="81481"/>
                        <a14:foregroundMark x1="4625" y1="74868" x2="9375" y2="79894"/>
                        <a14:foregroundMark x1="46500" y1="6085" x2="48750" y2="14286"/>
                        <a14:foregroundMark x1="12000" y1="12302" x2="12000" y2="12302"/>
                        <a14:foregroundMark x1="13000" y1="14550" x2="13000" y2="14550"/>
                        <a14:foregroundMark x1="57000" y1="86376" x2="46125" y2="88624"/>
                        <a14:foregroundMark x1="61500" y1="18254" x2="61500" y2="18254"/>
                        <a14:backgroundMark x1="37875" y1="89153" x2="37875" y2="89153"/>
                        <a14:backgroundMark x1="34375" y1="94180" x2="34375" y2="94180"/>
                        <a14:backgroundMark x1="86500" y1="40344" x2="86500" y2="40344"/>
                        <a14:backgroundMark x1="83500" y1="44048" x2="83500" y2="44048"/>
                        <a14:backgroundMark x1="80625" y1="43783" x2="80625" y2="43783"/>
                        <a14:backgroundMark x1="20250" y1="26587" x2="20250" y2="26587"/>
                        <a14:backgroundMark x1="16250" y1="28836" x2="16250" y2="28836"/>
                        <a14:backgroundMark x1="27625" y1="15741" x2="27625" y2="15741"/>
                        <a14:backgroundMark x1="46500" y1="82011" x2="46500" y2="82011"/>
                        <a14:backgroundMark x1="49750" y1="5556" x2="84125" y2="3968"/>
                        <a14:backgroundMark x1="81500" y1="10450" x2="76250" y2="7937"/>
                        <a14:backgroundMark x1="76250" y1="7937" x2="48875" y2="7672"/>
                        <a14:backgroundMark x1="68875" y1="7407" x2="68875" y2="7407"/>
                        <a14:backgroundMark x1="66500" y1="5423" x2="66500" y2="5423"/>
                        <a14:backgroundMark x1="66125" y1="3968" x2="66125" y2="3968"/>
                        <a14:backgroundMark x1="66125" y1="10714" x2="66125" y2="10714"/>
                        <a14:backgroundMark x1="79750" y1="9259" x2="79750" y2="9259"/>
                        <a14:backgroundMark x1="45375" y1="3042" x2="85625" y2="9788"/>
                        <a14:backgroundMark x1="84375" y1="7011" x2="52875" y2="3571"/>
                        <a14:backgroundMark x1="64625" y1="10185" x2="84625" y2="6481"/>
                        <a14:backgroundMark x1="80375" y1="10847" x2="80375" y2="10847"/>
                        <a14:backgroundMark x1="79750" y1="10450" x2="79750" y2="10450"/>
                        <a14:backgroundMark x1="82875" y1="5423" x2="82875" y2="5423"/>
                        <a14:backgroundMark x1="83750" y1="8598" x2="83750" y2="8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251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00" b="90000" l="35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12" r="10956"/>
          <a:stretch/>
        </p:blipFill>
        <p:spPr bwMode="auto">
          <a:xfrm rot="16200000">
            <a:off x="6397404" y="3233614"/>
            <a:ext cx="3256887" cy="227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8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Podocytes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flattened modified epithelial cells.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and minor processes with filtration slits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Function: Synthesis of glomerular basement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membrane.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21188"/>
          <a:stretch/>
        </p:blipFill>
        <p:spPr bwMode="auto">
          <a:xfrm>
            <a:off x="4419600" y="3352800"/>
            <a:ext cx="41732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Podocytes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11593" r="44485" b="29276"/>
          <a:stretch/>
        </p:blipFill>
        <p:spPr bwMode="auto">
          <a:xfrm>
            <a:off x="990600" y="1524000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8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</a:t>
            </a:r>
            <a:r>
              <a:rPr lang="en-US" dirty="0"/>
              <a:t>urinary system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981200"/>
            <a:ext cx="4953000" cy="4144963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urinary system consists of the paired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kidneys, ureters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bladder, and the urethra.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system’s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role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to ensure optimal properties 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blood, which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kidneys continuously monitor.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79" y="1371600"/>
            <a:ext cx="405732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 The Glomerulus </a:t>
            </a:r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A tuft of capillary loops.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Arise from afferent arteriole at the vascular pole </a:t>
            </a:r>
          </a:p>
          <a:p>
            <a:pPr marL="0" indent="0">
              <a:buNone/>
            </a:pPr>
            <a:r>
              <a:rPr lang="en-US" sz="2800" dirty="0" smtClean="0"/>
              <a:t>(non filtered blood)</a:t>
            </a:r>
          </a:p>
          <a:p>
            <a:pPr marL="0" indent="0">
              <a:buNone/>
            </a:pPr>
            <a:r>
              <a:rPr lang="en-US" sz="2800" dirty="0" smtClean="0"/>
              <a:t>Drain into efferent arteriole 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(filtered blood). </a:t>
            </a:r>
          </a:p>
          <a:p>
            <a:pPr marL="0" indent="0">
              <a:buNone/>
            </a:pPr>
            <a:r>
              <a:rPr lang="en-US" sz="2800" dirty="0" smtClean="0"/>
              <a:t>Lined by fenestrated endothelium </a:t>
            </a:r>
          </a:p>
          <a:p>
            <a:pPr marL="0" indent="0">
              <a:buNone/>
            </a:pPr>
            <a:r>
              <a:rPr lang="en-US" sz="2800" dirty="0" smtClean="0"/>
              <a:t>(open)</a:t>
            </a:r>
          </a:p>
          <a:p>
            <a:pPr marL="0" indent="0">
              <a:buNone/>
            </a:pPr>
            <a:r>
              <a:rPr lang="en-US" sz="2800" dirty="0" smtClean="0"/>
              <a:t>Has basement membrane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831">
                        <a14:backgroundMark x1="59080" y1="5429" x2="59080" y2="5429"/>
                        <a14:backgroundMark x1="59080" y1="5429" x2="82082" y2="5143"/>
                        <a14:backgroundMark x1="84262" y1="5143" x2="47700" y2="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35083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25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464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Fenestrated endothelium without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diaphragm: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Have very thick basal lamina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Site: </a:t>
            </a:r>
            <a:r>
              <a:rPr lang="en-US" sz="2800" dirty="0" smtClean="0"/>
              <a:t>Renal glomerular capillaries.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Function of capillaries: </a:t>
            </a:r>
          </a:p>
          <a:p>
            <a:pPr marL="0" indent="0">
              <a:buNone/>
            </a:pPr>
            <a:r>
              <a:rPr lang="en-US" sz="2800" dirty="0" smtClean="0"/>
              <a:t>Selective exchange of materials</a:t>
            </a:r>
          </a:p>
          <a:p>
            <a:pPr marL="0" indent="0">
              <a:buNone/>
            </a:pPr>
            <a:r>
              <a:rPr lang="en-US" sz="2800" dirty="0" smtClean="0"/>
              <a:t> from blood to tissue.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40" y="1295400"/>
            <a:ext cx="3657599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85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Mesangial cells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76200" y="1600200"/>
            <a:ext cx="9144000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Site: </a:t>
            </a:r>
            <a:r>
              <a:rPr lang="en-US" dirty="0" smtClean="0"/>
              <a:t>Between glomerular capillaries </a:t>
            </a:r>
          </a:p>
          <a:p>
            <a:r>
              <a:rPr lang="en-US" dirty="0"/>
              <a:t> </a:t>
            </a:r>
            <a:r>
              <a:rPr lang="en-US" dirty="0" smtClean="0"/>
              <a:t>Stellate shape with basophilic cytoplasm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Function</a:t>
            </a:r>
          </a:p>
          <a:p>
            <a:pPr marL="0" indent="0">
              <a:buNone/>
            </a:pPr>
            <a:r>
              <a:rPr lang="en-US" dirty="0" smtClean="0"/>
              <a:t>1- Continuous turnover </a:t>
            </a:r>
          </a:p>
          <a:p>
            <a:pPr marL="0" indent="0">
              <a:buNone/>
            </a:pPr>
            <a:r>
              <a:rPr lang="en-US" dirty="0" smtClean="0"/>
              <a:t>of basement membrane </a:t>
            </a:r>
          </a:p>
          <a:p>
            <a:pPr marL="0" indent="0">
              <a:buNone/>
            </a:pPr>
            <a:r>
              <a:rPr lang="en-US" dirty="0" smtClean="0"/>
              <a:t>2- Phagocytosis </a:t>
            </a:r>
          </a:p>
          <a:p>
            <a:pPr marL="0" indent="0">
              <a:buNone/>
            </a:pPr>
            <a:r>
              <a:rPr lang="en-US" dirty="0" smtClean="0"/>
              <a:t>3- Secret collagen 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4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renal barrier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Filtration barrier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45720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 separates blood in glomerular capillaries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capsular space of Bowman's capsule.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 plasma dialysis. </a:t>
            </a:r>
          </a:p>
          <a:p>
            <a:pPr marL="0" indent="0">
              <a:buNone/>
            </a:pPr>
            <a:r>
              <a:rPr lang="en-US" b="1" u="sng" dirty="0" smtClean="0">
                <a:solidFill>
                  <a:schemeClr val="accent1"/>
                </a:solidFill>
              </a:rPr>
              <a:t>Parts: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Glomerular endothelium: </a:t>
            </a:r>
            <a:r>
              <a:rPr lang="en-US" dirty="0" smtClean="0"/>
              <a:t>Holds blood cells.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Basement membrane: </a:t>
            </a:r>
            <a:r>
              <a:rPr lang="en-US" dirty="0" smtClean="0"/>
              <a:t>Holds plasma protein albumin.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Filtration slit diaphragm: </a:t>
            </a:r>
            <a:r>
              <a:rPr lang="en-US" dirty="0" smtClean="0"/>
              <a:t>Holds large molecule</a:t>
            </a:r>
            <a:r>
              <a:rPr lang="en-US" dirty="0" smtClean="0">
                <a:solidFill>
                  <a:srgbClr val="FF0000"/>
                </a:solidFill>
              </a:rPr>
              <a:t>. 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2672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7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Proximal convoluted tubules (P.C.T.) and Distal convoluted tubules (D.C.T.)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73815"/>
              </p:ext>
            </p:extLst>
          </p:nvPr>
        </p:nvGraphicFramePr>
        <p:xfrm>
          <a:off x="304800" y="1361467"/>
          <a:ext cx="8534400" cy="5194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815"/>
                <a:gridCol w="4295649"/>
                <a:gridCol w="3043936"/>
              </a:tblGrid>
              <a:tr h="3314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P. T. 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</a:t>
                      </a:r>
                      <a:r>
                        <a:rPr lang="en-US" baseline="0" dirty="0" smtClean="0"/>
                        <a:t> C. T.</a:t>
                      </a:r>
                      <a:endParaRPr lang="en-US" dirty="0"/>
                    </a:p>
                  </a:txBody>
                  <a:tcPr/>
                </a:tc>
              </a:tr>
              <a:tr h="16434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Reabsorption of water and Na.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Reabsorption of glucose,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plasma proteins and a. a.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Excretion of some metabolites (as dyes)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Reabsorption of water and Na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(under control of ADH).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 Reabsorption of Na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(under control of aldosterone H.)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1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en-US" dirty="0" smtClean="0"/>
                        <a:t>60mu                                                                                          30-50um</a:t>
                      </a:r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34894">
                <a:tc>
                  <a:txBody>
                    <a:bodyPr/>
                    <a:lstStyle/>
                    <a:p>
                      <a:r>
                        <a:rPr lang="en-US" dirty="0" smtClean="0"/>
                        <a:t>Diameter </a:t>
                      </a:r>
                      <a:endParaRPr 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84479"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15mm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5" t="24058" r="33234" b="32319"/>
          <a:stretch/>
        </p:blipFill>
        <p:spPr bwMode="auto">
          <a:xfrm>
            <a:off x="2895600" y="3276600"/>
            <a:ext cx="255435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403718"/>
              </p:ext>
            </p:extLst>
          </p:nvPr>
        </p:nvGraphicFramePr>
        <p:xfrm>
          <a:off x="76200" y="457200"/>
          <a:ext cx="88392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Lining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P. C.</a:t>
                      </a:r>
                      <a:r>
                        <a:rPr lang="en-US" baseline="0" dirty="0" smtClean="0"/>
                        <a:t> T.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C. T.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3-5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5-8 cells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Shape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Cubical shape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cubical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Nucleus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Basal and rounded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</a:t>
                      </a:r>
                      <a:r>
                        <a:rPr lang="en-US" baseline="0" dirty="0" smtClean="0"/>
                        <a:t> and rounded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Side border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clear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Luminal border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Microvilli (brush appearance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Microvilli (few &amp; short)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Base</a:t>
                      </a:r>
                      <a:r>
                        <a:rPr lang="en-US" baseline="0" dirty="0" smtClean="0"/>
                        <a:t> of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Basal mitochondrial striation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Basal Mitochondrial striations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Cytoplasm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Deeply acidophilic</a:t>
                      </a:r>
                      <a:r>
                        <a:rPr lang="en-US" baseline="0" dirty="0" smtClean="0"/>
                        <a:t> granular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Pale acidophilic non</a:t>
                      </a:r>
                      <a:r>
                        <a:rPr lang="en-US" baseline="0" dirty="0" smtClean="0"/>
                        <a:t> granular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6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black"/>
                </a:solidFill>
              </a:rPr>
              <a:t>Proximal convoluted tubules (P.C.T.)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16" y="1600200"/>
            <a:ext cx="56837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93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convoluted tubules (D.C.T.)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85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68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of Henle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r>
              <a:rPr lang="en-US" dirty="0" smtClean="0"/>
              <a:t>U shaped tube connecting P. C. T. &amp; D.C. 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مستطيل 3"/>
          <p:cNvSpPr/>
          <p:nvPr/>
        </p:nvSpPr>
        <p:spPr>
          <a:xfrm>
            <a:off x="6172200" y="2653748"/>
            <a:ext cx="2743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Ascending limb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81000" y="2680252"/>
            <a:ext cx="2743200" cy="6725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Descending limb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04800" y="3581400"/>
            <a:ext cx="28194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Thick part: Simple cubical </a:t>
            </a:r>
            <a:r>
              <a:rPr lang="en-US" sz="1600" b="1" dirty="0" err="1" smtClean="0">
                <a:solidFill>
                  <a:schemeClr val="accent1"/>
                </a:solidFill>
              </a:rPr>
              <a:t>epith</a:t>
            </a:r>
            <a:r>
              <a:rPr lang="en-US" sz="1600" b="1" dirty="0" smtClean="0">
                <a:solidFill>
                  <a:schemeClr val="accent1"/>
                </a:solidFill>
              </a:rPr>
              <a:t>.</a:t>
            </a:r>
          </a:p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Thin part: Simple squamous. 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172200" y="3606248"/>
            <a:ext cx="2895600" cy="1041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Thin part: </a:t>
            </a:r>
            <a:r>
              <a:rPr lang="en-US" sz="1600" dirty="0" smtClean="0">
                <a:solidFill>
                  <a:schemeClr val="tx1"/>
                </a:solidFill>
              </a:rPr>
              <a:t>Simple squamous.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    Thick part: </a:t>
            </a:r>
            <a:r>
              <a:rPr lang="en-US" sz="1600" dirty="0" smtClean="0">
                <a:solidFill>
                  <a:schemeClr val="tx1"/>
                </a:solidFill>
              </a:rPr>
              <a:t>Simple cubical 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7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of loop of Henle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Keeping the tissue fluid in the medullary pyramids hypertonic by excretion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into it, allowing water to pass from C.T. to it thus making urine hypertonic.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kidneys </a:t>
            </a:r>
            <a:r>
              <a:rPr 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  <a:endParaRPr 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This general role </a:t>
            </a:r>
            <a:r>
              <a:rPr lang="en-US" b="1" dirty="0" smtClean="0">
                <a:solidFill>
                  <a:srgbClr val="FF0000"/>
                </a:solidFill>
              </a:rPr>
              <a:t>of the </a:t>
            </a:r>
            <a:r>
              <a:rPr lang="en-US" b="1" dirty="0">
                <a:solidFill>
                  <a:srgbClr val="FF0000"/>
                </a:solidFill>
              </a:rPr>
              <a:t>kidneys involves a complex combination of renal </a:t>
            </a:r>
            <a:r>
              <a:rPr lang="en-US" b="1" dirty="0" smtClean="0">
                <a:solidFill>
                  <a:srgbClr val="FF0000"/>
                </a:solidFill>
              </a:rPr>
              <a:t>functions: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Regulation </a:t>
            </a:r>
            <a:r>
              <a:rPr lang="en-US" sz="3600" dirty="0"/>
              <a:t>of the balance between water and </a:t>
            </a:r>
            <a:r>
              <a:rPr lang="en-US" sz="3600" dirty="0" smtClean="0"/>
              <a:t>electrolytes (inorganic </a:t>
            </a:r>
            <a:r>
              <a:rPr lang="en-US" sz="3600" dirty="0"/>
              <a:t>ions) and the acid-base </a:t>
            </a:r>
            <a:r>
              <a:rPr lang="en-US" sz="3600" dirty="0" smtClean="0"/>
              <a:t>balance.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Excretion </a:t>
            </a:r>
            <a:r>
              <a:rPr lang="en-US" sz="3600" dirty="0"/>
              <a:t>of metabolic wastes along with excess </a:t>
            </a:r>
            <a:r>
              <a:rPr lang="en-US" sz="3600" dirty="0" smtClean="0"/>
              <a:t>water and </a:t>
            </a:r>
            <a:r>
              <a:rPr lang="en-US" sz="3600" dirty="0"/>
              <a:t>electrolytes in </a:t>
            </a:r>
            <a:r>
              <a:rPr lang="en-US" sz="3600" dirty="0" smtClean="0"/>
              <a:t>urine.</a:t>
            </a:r>
          </a:p>
        </p:txBody>
      </p:sp>
    </p:spTree>
    <p:extLst>
      <p:ext uri="{BB962C8B-B14F-4D97-AF65-F5344CB8AC3E}">
        <p14:creationId xmlns:p14="http://schemas.microsoft.com/office/powerpoint/2010/main" val="12075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Connecting </a:t>
            </a:r>
            <a:r>
              <a:rPr lang="en-US" b="1" dirty="0">
                <a:solidFill>
                  <a:srgbClr val="FF0000"/>
                </a:solidFill>
              </a:rPr>
              <a:t>tubules (C. T.)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</a:t>
            </a:r>
            <a:r>
              <a:rPr lang="en-US" dirty="0"/>
              <a:t>minor part linking </a:t>
            </a:r>
            <a:r>
              <a:rPr lang="en-US" dirty="0" smtClean="0"/>
              <a:t>the nephron </a:t>
            </a:r>
            <a:r>
              <a:rPr lang="en-US" dirty="0"/>
              <a:t>to collecting ducts</a:t>
            </a:r>
            <a:r>
              <a:rPr lang="en-US" dirty="0" smtClean="0"/>
              <a:t>.</a:t>
            </a:r>
          </a:p>
          <a:p>
            <a:r>
              <a:rPr lang="en-US" dirty="0"/>
              <a:t> Connecting tubules from several nephrons merge to </a:t>
            </a:r>
            <a:r>
              <a:rPr lang="en-US" dirty="0" smtClean="0"/>
              <a:t>form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collecting tubules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Collecting ducts:</a:t>
            </a:r>
          </a:p>
          <a:p>
            <a:pPr marL="0" indent="0">
              <a:buNone/>
            </a:pPr>
            <a:r>
              <a:rPr lang="en-US" dirty="0" smtClean="0"/>
              <a:t>Larger ducts form according to merge collecting tubules.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96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tubules (C. T.)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سهم مسنن إلى اليمين 4"/>
          <p:cNvSpPr/>
          <p:nvPr/>
        </p:nvSpPr>
        <p:spPr>
          <a:xfrm>
            <a:off x="228600" y="1371600"/>
            <a:ext cx="1981200" cy="1524000"/>
          </a:xfrm>
          <a:prstGeom prst="notched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5-10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Nephrons </a:t>
            </a:r>
            <a:endParaRPr lang="en-US" dirty="0"/>
          </a:p>
        </p:txBody>
      </p:sp>
      <p:sp>
        <p:nvSpPr>
          <p:cNvPr id="7" name="سهم مسنن إلى اليمين 6"/>
          <p:cNvSpPr/>
          <p:nvPr/>
        </p:nvSpPr>
        <p:spPr>
          <a:xfrm>
            <a:off x="2362200" y="1447800"/>
            <a:ext cx="2209800" cy="1524000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6-8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Collecting tubule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سهم مسنن إلى اليمين 7"/>
          <p:cNvSpPr/>
          <p:nvPr/>
        </p:nvSpPr>
        <p:spPr>
          <a:xfrm>
            <a:off x="4648200" y="1388165"/>
            <a:ext cx="1981200" cy="1524000"/>
          </a:xfrm>
          <a:prstGeom prst="notch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Duct of Bellini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سهم مسنن إلى اليمين 8"/>
          <p:cNvSpPr/>
          <p:nvPr/>
        </p:nvSpPr>
        <p:spPr>
          <a:xfrm>
            <a:off x="6629400" y="1371600"/>
            <a:ext cx="2057400" cy="1752600"/>
          </a:xfrm>
          <a:prstGeom prst="notched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Apex of medullary pyramid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سهم مسنن إلى اليمين 9"/>
          <p:cNvSpPr/>
          <p:nvPr/>
        </p:nvSpPr>
        <p:spPr>
          <a:xfrm>
            <a:off x="228600" y="2948608"/>
            <a:ext cx="2057400" cy="1752600"/>
          </a:xfrm>
          <a:prstGeom prst="notched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</a:t>
            </a:r>
            <a:r>
              <a:rPr lang="en-US" b="1" dirty="0" smtClean="0">
                <a:solidFill>
                  <a:schemeClr val="tx1"/>
                </a:solidFill>
              </a:rPr>
              <a:t>n cortex</a:t>
            </a:r>
          </a:p>
        </p:txBody>
      </p:sp>
      <p:sp>
        <p:nvSpPr>
          <p:cNvPr id="11" name="سهم مسنن إلى اليمين 10"/>
          <p:cNvSpPr/>
          <p:nvPr/>
        </p:nvSpPr>
        <p:spPr>
          <a:xfrm>
            <a:off x="2468217" y="2975112"/>
            <a:ext cx="2332383" cy="2130288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Cubical with clear basophilic cytoplasm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سهم مسنن إلى اليمين 11"/>
          <p:cNvSpPr/>
          <p:nvPr/>
        </p:nvSpPr>
        <p:spPr>
          <a:xfrm>
            <a:off x="4800600" y="3177208"/>
            <a:ext cx="2971800" cy="2156792"/>
          </a:xfrm>
          <a:prstGeom prst="notch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Columnar cells with clear basophilic cytoplasm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70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769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31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URETERS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Ureters: </a:t>
            </a:r>
            <a:r>
              <a:rPr lang="en-US" dirty="0" smtClean="0"/>
              <a:t>is a transport organs transports urine </a:t>
            </a:r>
            <a:r>
              <a:rPr lang="en-US" dirty="0"/>
              <a:t>from the renal pelvis </a:t>
            </a:r>
            <a:r>
              <a:rPr lang="en-US" dirty="0" smtClean="0"/>
              <a:t>to the </a:t>
            </a:r>
            <a:r>
              <a:rPr lang="en-US" dirty="0"/>
              <a:t>urinary bladder where it is stored until emptying </a:t>
            </a:r>
            <a:r>
              <a:rPr lang="en-US" dirty="0" smtClean="0"/>
              <a:t>by micturition </a:t>
            </a:r>
            <a:r>
              <a:rPr lang="en-US" dirty="0"/>
              <a:t>via the urethra.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The </a:t>
            </a:r>
            <a:r>
              <a:rPr lang="en-US" dirty="0"/>
              <a:t>walls of the ureters are </a:t>
            </a:r>
            <a:r>
              <a:rPr lang="en-US" dirty="0" smtClean="0"/>
              <a:t>similar to </a:t>
            </a:r>
            <a:r>
              <a:rPr lang="en-US" dirty="0"/>
              <a:t>that of the calyces </a:t>
            </a:r>
            <a:r>
              <a:rPr lang="en-US" dirty="0" smtClean="0"/>
              <a:t>and renal pelvis.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5502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URETERS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Mucosa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Transitional </a:t>
            </a:r>
            <a:r>
              <a:rPr lang="en-US" dirty="0" smtClean="0"/>
              <a:t>epithelium </a:t>
            </a:r>
            <a:r>
              <a:rPr lang="en-US" dirty="0"/>
              <a:t>(</a:t>
            </a:r>
            <a:r>
              <a:rPr lang="en-US" dirty="0" err="1" smtClean="0"/>
              <a:t>urothelium</a:t>
            </a:r>
            <a:r>
              <a:rPr lang="en-US" dirty="0" smtClean="0"/>
              <a:t>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FF0000"/>
                </a:solidFill>
              </a:rPr>
              <a:t>The layers:</a:t>
            </a:r>
          </a:p>
          <a:p>
            <a:pPr marL="0" indent="0" algn="just">
              <a:buNone/>
            </a:pPr>
            <a:r>
              <a:rPr lang="en-US" dirty="0" smtClean="0"/>
              <a:t>1- A </a:t>
            </a:r>
            <a:r>
              <a:rPr lang="en-US" dirty="0"/>
              <a:t>single layer of small basal cells resting on a very </a:t>
            </a:r>
            <a:r>
              <a:rPr lang="en-US" dirty="0" smtClean="0"/>
              <a:t>thin basement membrane</a:t>
            </a:r>
            <a:r>
              <a:rPr lang="en-US" dirty="0"/>
              <a:t>.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2-  </a:t>
            </a:r>
            <a:r>
              <a:rPr lang="en-US" dirty="0"/>
              <a:t>An intermediate region containing from one to </a:t>
            </a:r>
            <a:r>
              <a:rPr lang="en-US" dirty="0" smtClean="0"/>
              <a:t>several layers </a:t>
            </a:r>
            <a:r>
              <a:rPr lang="en-US" dirty="0"/>
              <a:t>of cuboidal or low columnar </a:t>
            </a:r>
            <a:r>
              <a:rPr lang="en-US" dirty="0" smtClean="0"/>
              <a:t>cells.</a:t>
            </a:r>
          </a:p>
          <a:p>
            <a:pPr marL="0" indent="0" algn="just">
              <a:buNone/>
            </a:pPr>
            <a:r>
              <a:rPr lang="en-US" dirty="0"/>
              <a:t>3- A superficial layer of large bulbous or elliptical umbrella cells, sometimes </a:t>
            </a:r>
            <a:r>
              <a:rPr lang="en-US" dirty="0" err="1" smtClean="0"/>
              <a:t>binucleated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39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propria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epithelium, loose connective tissue rich in elastic fibers.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submucosa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Muscularis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smooth muscle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arranged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layers, the inner longitudinally and outer circular layers. At the lower third of the ureter, there is an additional outer longitudinal layer.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bundles of muscle fibers are separated by abundant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elastic connective tissue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 allow destination 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when filled by urine)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adventitia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serosa):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consists mostly of loose connective tissue with autonomic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nerves and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plexuses, blood vessels, and lymphatics.</a:t>
            </a:r>
          </a:p>
        </p:txBody>
      </p:sp>
    </p:spTree>
    <p:extLst>
      <p:ext uri="{BB962C8B-B14F-4D97-AF65-F5344CB8AC3E}">
        <p14:creationId xmlns:p14="http://schemas.microsoft.com/office/powerpoint/2010/main" val="36746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URETERS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19275" r="23176" b="32174"/>
          <a:stretch/>
        </p:blipFill>
        <p:spPr bwMode="auto">
          <a:xfrm>
            <a:off x="387626" y="1828800"/>
            <a:ext cx="397565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51450" r="22921" b="11014"/>
          <a:stretch/>
        </p:blipFill>
        <p:spPr bwMode="auto">
          <a:xfrm>
            <a:off x="4648200" y="2514600"/>
            <a:ext cx="432352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3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HISTOLOGY OF THE URINARY BLADDER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52578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 is formed of three layers: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1- Mucosa:</a:t>
            </a:r>
          </a:p>
          <a:p>
            <a:pPr marL="0" indent="0" algn="just">
              <a:buNone/>
            </a:pPr>
            <a:r>
              <a:rPr lang="en-US" dirty="0" smtClean="0"/>
              <a:t>Shows </a:t>
            </a:r>
            <a:r>
              <a:rPr lang="en-US" b="1" dirty="0" smtClean="0">
                <a:solidFill>
                  <a:srgbClr val="FF0000"/>
                </a:solidFill>
              </a:rPr>
              <a:t>numerous folds </a:t>
            </a:r>
            <a:r>
              <a:rPr lang="en-US" dirty="0" smtClean="0"/>
              <a:t>that disappear when the bladder becomes distended (except trigone)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A- The epithelium: </a:t>
            </a:r>
            <a:r>
              <a:rPr lang="en-US" dirty="0" err="1" smtClean="0"/>
              <a:t>Urothelium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Transitional: </a:t>
            </a:r>
            <a:r>
              <a:rPr lang="en-US" sz="3000" dirty="0" smtClean="0"/>
              <a:t>resting on corrugated basement membrane. </a:t>
            </a:r>
          </a:p>
          <a:p>
            <a:pPr marL="0" indent="0" algn="just">
              <a:buNone/>
            </a:pPr>
            <a:r>
              <a:rPr lang="en-US" dirty="0" smtClean="0"/>
              <a:t>thickness of the epithelium varies </a:t>
            </a:r>
            <a:r>
              <a:rPr lang="en-US" dirty="0"/>
              <a:t>according to the degree of distention of </a:t>
            </a:r>
            <a:r>
              <a:rPr lang="en-US" dirty="0" smtClean="0"/>
              <a:t>the organ</a:t>
            </a:r>
            <a:r>
              <a:rPr lang="en-US" dirty="0"/>
              <a:t>. In the contracted (empty) bladder, the </a:t>
            </a:r>
            <a:r>
              <a:rPr lang="en-US" dirty="0" err="1"/>
              <a:t>urothelium</a:t>
            </a:r>
            <a:r>
              <a:rPr lang="en-US" dirty="0"/>
              <a:t> is six </a:t>
            </a:r>
            <a:r>
              <a:rPr lang="en-US" dirty="0" smtClean="0"/>
              <a:t>to eight </a:t>
            </a:r>
            <a:r>
              <a:rPr lang="en-US" dirty="0"/>
              <a:t>cell layers thick, and the most </a:t>
            </a:r>
            <a:r>
              <a:rPr lang="en-US" dirty="0" smtClean="0"/>
              <a:t>superficial </a:t>
            </a:r>
            <a:r>
              <a:rPr lang="en-US" dirty="0"/>
              <a:t>cells are round to pear-shaped.</a:t>
            </a:r>
          </a:p>
        </p:txBody>
      </p:sp>
    </p:spTree>
    <p:extLst>
      <p:ext uri="{BB962C8B-B14F-4D97-AF65-F5344CB8AC3E}">
        <p14:creationId xmlns:p14="http://schemas.microsoft.com/office/powerpoint/2010/main" val="2961654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B- Lamina </a:t>
            </a:r>
            <a:r>
              <a:rPr lang="en-US" dirty="0" err="1" smtClean="0">
                <a:solidFill>
                  <a:srgbClr val="FF0000"/>
                </a:solidFill>
              </a:rPr>
              <a:t>propria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Loose connective tissue rich in elastic fibers. </a:t>
            </a:r>
          </a:p>
          <a:p>
            <a:pPr marL="0" indent="0">
              <a:buNone/>
            </a:pPr>
            <a:r>
              <a:rPr lang="en-US" dirty="0" smtClean="0"/>
              <a:t>2- </a:t>
            </a:r>
            <a:r>
              <a:rPr lang="en-US" b="1" dirty="0" err="1" smtClean="0">
                <a:solidFill>
                  <a:srgbClr val="FF0000"/>
                </a:solidFill>
              </a:rPr>
              <a:t>Muscularis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externa: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detrusor smooth muscle </a:t>
            </a:r>
            <a:r>
              <a:rPr lang="en-US" dirty="0" smtClean="0"/>
              <a:t>is arranged as inner and outer longitudinal layers and middle circular layer.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The muscle bundles separated by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fibro elastic connective tissue</a:t>
            </a:r>
            <a:r>
              <a:rPr lang="en-US" dirty="0" smtClean="0"/>
              <a:t> to allow bladder distention.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Adventitia\ Serosa: 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Fibro elastic </a:t>
            </a:r>
            <a:r>
              <a:rPr lang="en-US" dirty="0" smtClean="0"/>
              <a:t>connective tissue.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29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Urethra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Male Urethra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01562"/>
            <a:ext cx="5638800" cy="49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Kidney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5257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The kidney is </a:t>
            </a:r>
            <a:r>
              <a:rPr lang="en-US" dirty="0" smtClean="0">
                <a:solidFill>
                  <a:srgbClr val="FF0000"/>
                </a:solidFill>
              </a:rPr>
              <a:t>a compound tubular gland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Formed of 1-4 million </a:t>
            </a:r>
            <a:r>
              <a:rPr lang="en-US" dirty="0" err="1" smtClean="0">
                <a:solidFill>
                  <a:srgbClr val="FF0000"/>
                </a:solidFill>
              </a:rPr>
              <a:t>urniferous</a:t>
            </a:r>
            <a:r>
              <a:rPr lang="en-US" dirty="0" smtClean="0">
                <a:solidFill>
                  <a:srgbClr val="FF0000"/>
                </a:solidFill>
              </a:rPr>
              <a:t> structural unit </a:t>
            </a:r>
          </a:p>
          <a:p>
            <a:r>
              <a:rPr lang="en-US" dirty="0"/>
              <a:t> </a:t>
            </a:r>
            <a:r>
              <a:rPr lang="en-US" dirty="0" smtClean="0"/>
              <a:t>The renal tubules are held together by</a:t>
            </a:r>
            <a:r>
              <a:rPr lang="en-US" dirty="0" smtClean="0">
                <a:solidFill>
                  <a:srgbClr val="FF0000"/>
                </a:solidFill>
              </a:rPr>
              <a:t> the renal </a:t>
            </a:r>
            <a:r>
              <a:rPr lang="en-US" dirty="0" err="1" smtClean="0">
                <a:solidFill>
                  <a:srgbClr val="FF0000"/>
                </a:solidFill>
              </a:rPr>
              <a:t>interstitium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formed mainly of a network of reticular fibers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52" y="1066801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4114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0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1- Prostatic Urethra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252" y="1600200"/>
            <a:ext cx="4939748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Lined by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transitional ep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Contains opening of (ejaculatory ducts+ ducts of prostatic acini).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Membranous Urethra: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Shortest, narrowest and least dilatable part.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Lined by pseudostratified columnar.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25454"/>
            <a:ext cx="2819400" cy="20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29050"/>
            <a:ext cx="2971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1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3- Penile urethra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1"/>
            <a:ext cx="4648200" cy="279620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Longest part.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Lined by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Pseudostratified columnar epithelium</a:t>
            </a:r>
          </a:p>
          <a:p>
            <a:pPr marL="0" indent="0">
              <a:buNone/>
            </a:pPr>
            <a:r>
              <a:rPr lang="en-US" dirty="0" smtClean="0"/>
              <a:t>With areas of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stratified columnar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 smtClean="0"/>
              <a:t>In the glans, urethra is lined by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 keratinized stratified squamous epithelium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 smtClean="0"/>
              <a:t>   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362200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/>
        </p:blipFill>
        <p:spPr bwMode="auto">
          <a:xfrm>
            <a:off x="609600" y="4267199"/>
            <a:ext cx="41148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29130" r="37228" b="43333"/>
          <a:stretch/>
        </p:blipFill>
        <p:spPr bwMode="auto">
          <a:xfrm>
            <a:off x="4876800" y="4267200"/>
            <a:ext cx="4022034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3- Penile urethra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4191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1- Glands of </a:t>
            </a:r>
            <a:r>
              <a:rPr lang="en-US" dirty="0" err="1" smtClean="0"/>
              <a:t>littre</a:t>
            </a:r>
            <a:r>
              <a:rPr lang="en-US" dirty="0"/>
              <a:t> and </a:t>
            </a:r>
            <a:r>
              <a:rPr lang="en-US" dirty="0" smtClean="0"/>
              <a:t>2- bulbourethral </a:t>
            </a:r>
            <a:r>
              <a:rPr lang="en-US" dirty="0"/>
              <a:t>glands.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mucus-secreting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733800" cy="496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98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Female Urethra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51054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Lined by </a:t>
            </a:r>
          </a:p>
          <a:p>
            <a:pPr marL="0" indent="0">
              <a:buNone/>
            </a:pPr>
            <a:r>
              <a:rPr lang="en-US" dirty="0" smtClean="0"/>
              <a:t>1- Initial part: </a:t>
            </a:r>
            <a:r>
              <a:rPr lang="en-US" dirty="0" smtClean="0">
                <a:solidFill>
                  <a:srgbClr val="FF0000"/>
                </a:solidFill>
              </a:rPr>
              <a:t>Transitional.</a:t>
            </a:r>
          </a:p>
          <a:p>
            <a:pPr marL="0" indent="0">
              <a:buNone/>
            </a:pPr>
            <a:r>
              <a:rPr lang="en-US" dirty="0" smtClean="0"/>
              <a:t>2- </a:t>
            </a:r>
            <a:r>
              <a:rPr lang="en-US" dirty="0" smtClean="0">
                <a:solidFill>
                  <a:srgbClr val="FF0000"/>
                </a:solidFill>
              </a:rPr>
              <a:t>Stratified squamous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Middle part is surrounded by external urethral sphincter.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Lamina </a:t>
            </a:r>
            <a:r>
              <a:rPr lang="en-US" dirty="0" err="1" smtClean="0"/>
              <a:t>propria</a:t>
            </a:r>
            <a:r>
              <a:rPr lang="en-US" dirty="0" smtClean="0"/>
              <a:t>: glands of </a:t>
            </a:r>
            <a:r>
              <a:rPr lang="en-US" dirty="0" err="1" smtClean="0"/>
              <a:t>littre</a:t>
            </a:r>
            <a:r>
              <a:rPr lang="en-US" dirty="0" smtClean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71" y="1752600"/>
            <a:ext cx="401682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0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Size: </a:t>
            </a:r>
            <a:r>
              <a:rPr lang="en-US" dirty="0" smtClean="0"/>
              <a:t>Approximately </a:t>
            </a:r>
            <a:r>
              <a:rPr lang="en-US" dirty="0"/>
              <a:t>12-cm long, 6-cm wide, and 2.5-cm </a:t>
            </a:r>
            <a:r>
              <a:rPr lang="en-US" dirty="0" smtClean="0"/>
              <a:t>thick.</a:t>
            </a:r>
            <a:endParaRPr lang="en-US" dirty="0"/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Structure: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ach kidneys </a:t>
            </a:r>
            <a:r>
              <a:rPr lang="en-US" dirty="0"/>
              <a:t>has a concave medial border, </a:t>
            </a:r>
            <a:r>
              <a:rPr lang="en-US" dirty="0" smtClean="0"/>
              <a:t>the hilum—where </a:t>
            </a:r>
            <a:r>
              <a:rPr lang="en-US" dirty="0"/>
              <a:t>nerves enter, the ureter exits, and blood </a:t>
            </a:r>
            <a:r>
              <a:rPr lang="en-US" dirty="0" smtClean="0"/>
              <a:t>and lymph </a:t>
            </a:r>
            <a:r>
              <a:rPr lang="en-US" dirty="0"/>
              <a:t>vessels enter and exit—and a convex lateral </a:t>
            </a:r>
            <a:r>
              <a:rPr lang="en-US" dirty="0" smtClean="0"/>
              <a:t>surface both </a:t>
            </a:r>
            <a:r>
              <a:rPr lang="en-US" dirty="0"/>
              <a:t>covered by a thin fibrous </a:t>
            </a:r>
            <a:r>
              <a:rPr lang="en-US" dirty="0" smtClean="0"/>
              <a:t>capsule.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24927" r="13137" b="9565"/>
          <a:stretch/>
        </p:blipFill>
        <p:spPr bwMode="auto">
          <a:xfrm>
            <a:off x="304800" y="198783"/>
            <a:ext cx="8534400" cy="566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143000" y="5562600"/>
            <a:ext cx="7162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Kidneys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Histological section of the kidney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5181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A- Cortex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It is the dark outer layer.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It has a granular appearance duo to presence of the renal corpuscles and the renal convoluted tubules.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B- Medulla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It is the pale inner layer.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It has a </a:t>
            </a:r>
            <a:r>
              <a:rPr lang="en-US" smtClean="0"/>
              <a:t>striated appearance </a:t>
            </a:r>
            <a:r>
              <a:rPr lang="en-US" dirty="0" smtClean="0"/>
              <a:t>duo to the longitudinally arranged straight renal tubules, collecting ducts and the surrounding vessels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505200" cy="26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6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Corex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228600" y="1600201"/>
            <a:ext cx="5715000" cy="3200399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Cortex divided into:</a:t>
            </a:r>
          </a:p>
          <a:p>
            <a:pPr algn="just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cortices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Under capsule.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proper: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medullary rays.</a:t>
            </a:r>
          </a:p>
          <a:p>
            <a:pPr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column of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Bertini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medullary pyramids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971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medulla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Medulla consisted of: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Medullary pyramids.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Medullary rays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(collecting tubules).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657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57063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1585</Words>
  <Application>Microsoft Office PowerPoint</Application>
  <PresentationFormat>عرض على الشاشة (3:4)‏</PresentationFormat>
  <Paragraphs>239</Paragraphs>
  <Slides>43</Slides>
  <Notes>3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4" baseType="lpstr">
      <vt:lpstr>نسق Office</vt:lpstr>
      <vt:lpstr>The Urinary System</vt:lpstr>
      <vt:lpstr>Structure of the urinary system </vt:lpstr>
      <vt:lpstr>kidneys Function </vt:lpstr>
      <vt:lpstr>Kidney </vt:lpstr>
      <vt:lpstr>kidneys</vt:lpstr>
      <vt:lpstr>عرض تقديمي في PowerPoint</vt:lpstr>
      <vt:lpstr>Histological section of the kidney </vt:lpstr>
      <vt:lpstr>Structure of Corex</vt:lpstr>
      <vt:lpstr>Structure of medulla </vt:lpstr>
      <vt:lpstr>Terminology </vt:lpstr>
      <vt:lpstr>Renal columns: Extension from cortex into the medulla between the medullary pyramids  </vt:lpstr>
      <vt:lpstr>عرض تقديمي في PowerPoint</vt:lpstr>
      <vt:lpstr>عرض تقديمي في PowerPoint</vt:lpstr>
      <vt:lpstr>The Uriniferous tubule</vt:lpstr>
      <vt:lpstr>عرض تقديمي في PowerPoint</vt:lpstr>
      <vt:lpstr>The Nephron</vt:lpstr>
      <vt:lpstr>The Nephron</vt:lpstr>
      <vt:lpstr>Podocytes</vt:lpstr>
      <vt:lpstr>Podocytes</vt:lpstr>
      <vt:lpstr>B- The Glomerulus </vt:lpstr>
      <vt:lpstr>Fenestrated endothelium without diaphragm:  </vt:lpstr>
      <vt:lpstr>Mesangial cells</vt:lpstr>
      <vt:lpstr>Blood renal barrier  Filtration barrier </vt:lpstr>
      <vt:lpstr>Proximal convoluted tubules (P.C.T.) and Distal convoluted tubules (D.C.T.)</vt:lpstr>
      <vt:lpstr>عرض تقديمي في PowerPoint</vt:lpstr>
      <vt:lpstr>Proximal convoluted tubules (P.C.T.)</vt:lpstr>
      <vt:lpstr>Distal convoluted tubules (D.C.T.)</vt:lpstr>
      <vt:lpstr>Loop of Henle</vt:lpstr>
      <vt:lpstr>Function of loop of Henle </vt:lpstr>
      <vt:lpstr>Connecting tubules (C. T.)</vt:lpstr>
      <vt:lpstr>Collecting tubules (C. T.)</vt:lpstr>
      <vt:lpstr>عرض تقديمي في PowerPoint</vt:lpstr>
      <vt:lpstr>URETERS</vt:lpstr>
      <vt:lpstr>URETERS</vt:lpstr>
      <vt:lpstr>عرض تقديمي في PowerPoint</vt:lpstr>
      <vt:lpstr>URETERS</vt:lpstr>
      <vt:lpstr>HISTOLOGY OF THE URINARY BLADDER</vt:lpstr>
      <vt:lpstr>عرض تقديمي في PowerPoint</vt:lpstr>
      <vt:lpstr>Urethra  Male Urethra </vt:lpstr>
      <vt:lpstr>1- Prostatic Urethra </vt:lpstr>
      <vt:lpstr>3- Penile urethra </vt:lpstr>
      <vt:lpstr>3- Penile urethra </vt:lpstr>
      <vt:lpstr>Female Urethra 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Urinary System</dc:title>
  <dc:creator>Maher</dc:creator>
  <cp:lastModifiedBy>Maher</cp:lastModifiedBy>
  <cp:revision>100</cp:revision>
  <dcterms:created xsi:type="dcterms:W3CDTF">2025-01-22T18:17:14Z</dcterms:created>
  <dcterms:modified xsi:type="dcterms:W3CDTF">2025-03-25T05:32:29Z</dcterms:modified>
</cp:coreProperties>
</file>